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2" r:id="rId1"/>
  </p:sldMasterIdLst>
  <p:notesMasterIdLst>
    <p:notesMasterId r:id="rId4"/>
  </p:notesMasterIdLst>
  <p:sldIdLst>
    <p:sldId id="256" r:id="rId2"/>
    <p:sldId id="260" r:id="rId3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F0BB"/>
    <a:srgbClr val="D5FFAB"/>
    <a:srgbClr val="CFF4B6"/>
    <a:srgbClr val="FFFFFF"/>
    <a:srgbClr val="993300"/>
    <a:srgbClr val="99FF66"/>
    <a:srgbClr val="0AFEAD"/>
    <a:srgbClr val="2AE721"/>
    <a:srgbClr val="81E200"/>
    <a:srgbClr val="60A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184" autoAdjust="0"/>
  </p:normalViewPr>
  <p:slideViewPr>
    <p:cSldViewPr snapToGrid="0">
      <p:cViewPr varScale="1">
        <p:scale>
          <a:sx n="81" d="100"/>
          <a:sy n="81" d="100"/>
        </p:scale>
        <p:origin x="7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9575" cy="498475"/>
          </a:xfrm>
          <a:prstGeom prst="rect">
            <a:avLst/>
          </a:prstGeom>
        </p:spPr>
        <p:txBody>
          <a:bodyPr vert="horz" lIns="91412" tIns="45706" rIns="91412" bIns="4570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40" y="3"/>
            <a:ext cx="2949575" cy="498475"/>
          </a:xfrm>
          <a:prstGeom prst="rect">
            <a:avLst/>
          </a:prstGeom>
        </p:spPr>
        <p:txBody>
          <a:bodyPr vert="horz" lIns="91412" tIns="45706" rIns="91412" bIns="45706" rtlCol="0"/>
          <a:lstStyle>
            <a:lvl1pPr algn="r">
              <a:defRPr sz="1200"/>
            </a:lvl1pPr>
          </a:lstStyle>
          <a:p>
            <a:fld id="{8FEB7C08-89B5-4FFC-83C2-1E86A2545C39}" type="datetimeFigureOut">
              <a:rPr kumimoji="1" lang="ja-JP" altLang="en-US" smtClean="0"/>
              <a:t>2024/10/19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2" tIns="45706" rIns="91412" bIns="4570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41"/>
            <a:ext cx="5445125" cy="3913187"/>
          </a:xfrm>
          <a:prstGeom prst="rect">
            <a:avLst/>
          </a:prstGeom>
        </p:spPr>
        <p:txBody>
          <a:bodyPr vert="horz" lIns="91412" tIns="45706" rIns="91412" bIns="4570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4"/>
            <a:ext cx="2949575" cy="498475"/>
          </a:xfrm>
          <a:prstGeom prst="rect">
            <a:avLst/>
          </a:prstGeom>
        </p:spPr>
        <p:txBody>
          <a:bodyPr vert="horz" lIns="91412" tIns="45706" rIns="91412" bIns="4570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40" y="9440864"/>
            <a:ext cx="2949575" cy="498475"/>
          </a:xfrm>
          <a:prstGeom prst="rect">
            <a:avLst/>
          </a:prstGeom>
        </p:spPr>
        <p:txBody>
          <a:bodyPr vert="horz" lIns="91412" tIns="45706" rIns="91412" bIns="45706" rtlCol="0" anchor="b"/>
          <a:lstStyle>
            <a:lvl1pPr algn="r">
              <a:defRPr sz="1200"/>
            </a:lvl1pPr>
          </a:lstStyle>
          <a:p>
            <a:fld id="{2EA51ED4-76C8-4F75-BC16-022836AB4E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407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A51ED4-76C8-4F75-BC16-022836AB4E3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838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9637-FC89-4560-9CE4-43CAF1F7DDA0}" type="datetimeFigureOut">
              <a:rPr kumimoji="1" lang="ja-JP" altLang="en-US" smtClean="0"/>
              <a:t>2024/10/19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2A3F-0F14-4938-BDD1-B245EFE224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6637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9637-FC89-4560-9CE4-43CAF1F7DDA0}" type="datetimeFigureOut">
              <a:rPr kumimoji="1" lang="ja-JP" altLang="en-US" smtClean="0"/>
              <a:t>2024/10/19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2A3F-0F14-4938-BDD1-B245EFE224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2822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9637-FC89-4560-9CE4-43CAF1F7DDA0}" type="datetimeFigureOut">
              <a:rPr kumimoji="1" lang="ja-JP" altLang="en-US" smtClean="0"/>
              <a:t>2024/10/19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2A3F-0F14-4938-BDD1-B245EFE224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4578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9637-FC89-4560-9CE4-43CAF1F7DDA0}" type="datetimeFigureOut">
              <a:rPr kumimoji="1" lang="ja-JP" altLang="en-US" smtClean="0"/>
              <a:t>2024/10/19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2A3F-0F14-4938-BDD1-B245EFE224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5855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9637-FC89-4560-9CE4-43CAF1F7DDA0}" type="datetimeFigureOut">
              <a:rPr kumimoji="1" lang="ja-JP" altLang="en-US" smtClean="0"/>
              <a:t>2024/10/19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2A3F-0F14-4938-BDD1-B245EFE224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035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9637-FC89-4560-9CE4-43CAF1F7DDA0}" type="datetimeFigureOut">
              <a:rPr kumimoji="1" lang="ja-JP" altLang="en-US" smtClean="0"/>
              <a:t>2024/10/19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2A3F-0F14-4938-BDD1-B245EFE224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279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9637-FC89-4560-9CE4-43CAF1F7DDA0}" type="datetimeFigureOut">
              <a:rPr kumimoji="1" lang="ja-JP" altLang="en-US" smtClean="0"/>
              <a:t>2024/10/19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2A3F-0F14-4938-BDD1-B245EFE224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8937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9637-FC89-4560-9CE4-43CAF1F7DDA0}" type="datetimeFigureOut">
              <a:rPr kumimoji="1" lang="ja-JP" altLang="en-US" smtClean="0"/>
              <a:t>2024/10/19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2A3F-0F14-4938-BDD1-B245EFE224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6500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9637-FC89-4560-9CE4-43CAF1F7DDA0}" type="datetimeFigureOut">
              <a:rPr kumimoji="1" lang="ja-JP" altLang="en-US" smtClean="0"/>
              <a:t>2024/10/19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2A3F-0F14-4938-BDD1-B245EFE224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043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9637-FC89-4560-9CE4-43CAF1F7DDA0}" type="datetimeFigureOut">
              <a:rPr kumimoji="1" lang="ja-JP" altLang="en-US" smtClean="0"/>
              <a:t>2024/10/19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2A3F-0F14-4938-BDD1-B245EFE224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031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9637-FC89-4560-9CE4-43CAF1F7DDA0}" type="datetimeFigureOut">
              <a:rPr kumimoji="1" lang="ja-JP" altLang="en-US" smtClean="0"/>
              <a:t>2024/10/19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42A3F-0F14-4938-BDD1-B245EFE224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9759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09637-FC89-4560-9CE4-43CAF1F7DDA0}" type="datetimeFigureOut">
              <a:rPr kumimoji="1" lang="ja-JP" altLang="en-US" smtClean="0"/>
              <a:t>2024/10/19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42A3F-0F14-4938-BDD1-B245EFE224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030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41554C00-28CF-D9FA-769A-74F8295E4ED8}"/>
              </a:ext>
            </a:extLst>
          </p:cNvPr>
          <p:cNvCxnSpPr>
            <a:cxnSpLocks/>
          </p:cNvCxnSpPr>
          <p:nvPr/>
        </p:nvCxnSpPr>
        <p:spPr>
          <a:xfrm>
            <a:off x="5969860" y="5595662"/>
            <a:ext cx="0" cy="33299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図 16">
            <a:extLst>
              <a:ext uri="{FF2B5EF4-FFF2-40B4-BE49-F238E27FC236}">
                <a16:creationId xmlns:a16="http://schemas.microsoft.com/office/drawing/2014/main" id="{6E18D4DA-15AB-4289-3CA9-F0F2A5C5A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9039720" y="2443505"/>
            <a:ext cx="2455893" cy="909512"/>
          </a:xfrm>
          <a:prstGeom prst="rect">
            <a:avLst/>
          </a:prstGeom>
        </p:spPr>
      </p:pic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E616E725-EDF0-EC19-5FA0-8EEDECFDD735}"/>
              </a:ext>
            </a:extLst>
          </p:cNvPr>
          <p:cNvGrpSpPr/>
          <p:nvPr/>
        </p:nvGrpSpPr>
        <p:grpSpPr>
          <a:xfrm>
            <a:off x="5162744" y="3128512"/>
            <a:ext cx="2142388" cy="1538642"/>
            <a:chOff x="4736053" y="5121819"/>
            <a:chExt cx="2142388" cy="1538642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E197554E-C270-3C03-5956-26F36B0922B6}"/>
                </a:ext>
              </a:extLst>
            </p:cNvPr>
            <p:cNvSpPr txBox="1"/>
            <p:nvPr/>
          </p:nvSpPr>
          <p:spPr>
            <a:xfrm>
              <a:off x="4816565" y="5121819"/>
              <a:ext cx="1697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latin typeface="BIZ UDP明朝 Medium" panose="02020500000000000000" pitchFamily="18" charset="-128"/>
                  <a:ea typeface="BIZ UDP明朝 Medium" panose="02020500000000000000" pitchFamily="18" charset="-128"/>
                  <a:cs typeface="Calibri" panose="020F0502020204030204" pitchFamily="34" charset="0"/>
                </a:rPr>
                <a:t>居宅介護支援事業所</a:t>
              </a:r>
              <a:endParaRPr kumimoji="1" lang="en-US" altLang="ja-JP" sz="1200" dirty="0">
                <a:latin typeface="BIZ UDP明朝 Medium" panose="02020500000000000000" pitchFamily="18" charset="-128"/>
                <a:ea typeface="BIZ UDP明朝 Medium" panose="02020500000000000000" pitchFamily="18" charset="-128"/>
                <a:cs typeface="Calibri" panose="020F0502020204030204" pitchFamily="34" charset="0"/>
              </a:endParaRPr>
            </a:p>
            <a:p>
              <a:pPr algn="ctr"/>
              <a:r>
                <a:rPr kumimoji="1" lang="ja-JP" altLang="en-US" sz="1200" b="1" dirty="0">
                  <a:solidFill>
                    <a:srgbClr val="00B050"/>
                  </a:solidFill>
                  <a:latin typeface="BIZ UDP明朝 Medium" panose="02020500000000000000" pitchFamily="18" charset="-128"/>
                  <a:ea typeface="BIZ UDP明朝 Medium" panose="02020500000000000000" pitchFamily="18" charset="-128"/>
                  <a:cs typeface="Calibri" panose="020F0502020204030204" pitchFamily="34" charset="0"/>
                </a:rPr>
                <a:t>ケアライン・アナベル</a:t>
              </a: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AA0CFD04-D335-F99F-594B-931895CF3498}"/>
                </a:ext>
              </a:extLst>
            </p:cNvPr>
            <p:cNvSpPr txBox="1"/>
            <p:nvPr/>
          </p:nvSpPr>
          <p:spPr>
            <a:xfrm>
              <a:off x="4736053" y="5721742"/>
              <a:ext cx="2142388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dirty="0">
                  <a:latin typeface="BIZ UDP明朝 Medium" panose="02020500000000000000" pitchFamily="18" charset="-128"/>
                  <a:ea typeface="BIZ UDP明朝 Medium" panose="02020500000000000000" pitchFamily="18" charset="-128"/>
                  <a:cs typeface="Calibri" panose="020F0502020204030204" pitchFamily="34" charset="0"/>
                </a:rPr>
                <a:t>東京都</a:t>
              </a:r>
              <a:r>
                <a:rPr kumimoji="1" lang="ja-JP" altLang="en-US" sz="1100" dirty="0">
                  <a:latin typeface="BIZ UDP明朝 Medium" panose="02020500000000000000" pitchFamily="18" charset="-128"/>
                  <a:ea typeface="BIZ UDP明朝 Medium" panose="02020500000000000000" pitchFamily="18" charset="-128"/>
                  <a:cs typeface="Calibri" panose="020F0502020204030204" pitchFamily="34" charset="0"/>
                </a:rPr>
                <a:t>三鷹市牟礼</a:t>
              </a:r>
              <a:r>
                <a:rPr kumimoji="1" lang="en-US" altLang="ja-JP" sz="1100" dirty="0">
                  <a:latin typeface="BIZ UDP明朝 Medium" panose="02020500000000000000" pitchFamily="18" charset="-128"/>
                  <a:ea typeface="BIZ UDP明朝 Medium" panose="02020500000000000000" pitchFamily="18" charset="-128"/>
                  <a:cs typeface="Calibri" panose="020F0502020204030204" pitchFamily="34" charset="0"/>
                </a:rPr>
                <a:t>6-13-2</a:t>
              </a:r>
            </a:p>
            <a:p>
              <a:r>
                <a:rPr kumimoji="1" lang="ja-JP" altLang="en-US" sz="1100" dirty="0">
                  <a:latin typeface="BIZ UDP明朝 Medium" panose="02020500000000000000" pitchFamily="18" charset="-128"/>
                  <a:ea typeface="BIZ UDP明朝 Medium" panose="02020500000000000000" pitchFamily="18" charset="-128"/>
                  <a:cs typeface="Calibri" panose="020F0502020204030204" pitchFamily="34" charset="0"/>
                </a:rPr>
                <a:t>代表：</a:t>
              </a:r>
              <a:r>
                <a:rPr lang="ja-JP" altLang="en-US" sz="1100" dirty="0">
                  <a:latin typeface="BIZ UDP明朝 Medium" panose="02020500000000000000" pitchFamily="18" charset="-128"/>
                  <a:ea typeface="BIZ UDP明朝 Medium" panose="02020500000000000000" pitchFamily="18" charset="-128"/>
                  <a:cs typeface="Calibri" panose="020F0502020204030204" pitchFamily="34" charset="0"/>
                </a:rPr>
                <a:t>齋藤 千晶</a:t>
              </a:r>
              <a:endParaRPr lang="en-US" altLang="ja-JP" sz="1100" dirty="0">
                <a:latin typeface="BIZ UDP明朝 Medium" panose="02020500000000000000" pitchFamily="18" charset="-128"/>
                <a:ea typeface="BIZ UDP明朝 Medium" panose="02020500000000000000" pitchFamily="18" charset="-128"/>
                <a:cs typeface="Calibri" panose="020F0502020204030204" pitchFamily="34" charset="0"/>
              </a:endParaRPr>
            </a:p>
            <a:p>
              <a:r>
                <a:rPr lang="ja-JP" altLang="en-US" sz="1100" dirty="0">
                  <a:latin typeface="BIZ UDP明朝 Medium" panose="02020500000000000000" pitchFamily="18" charset="-128"/>
                  <a:ea typeface="BIZ UDP明朝 Medium" panose="02020500000000000000" pitchFamily="18" charset="-128"/>
                  <a:cs typeface="Calibri" panose="020F0502020204030204" pitchFamily="34" charset="0"/>
                </a:rPr>
                <a:t>携帯電話：</a:t>
              </a:r>
              <a:r>
                <a:rPr lang="en-US" altLang="ja-JP" sz="1100" dirty="0">
                  <a:latin typeface="BIZ UDP明朝 Medium" panose="02020500000000000000" pitchFamily="18" charset="-128"/>
                  <a:ea typeface="BIZ UDP明朝 Medium" panose="02020500000000000000" pitchFamily="18" charset="-128"/>
                  <a:cs typeface="Calibri" panose="020F0502020204030204" pitchFamily="34" charset="0"/>
                </a:rPr>
                <a:t>080-1925-3038</a:t>
              </a:r>
            </a:p>
            <a:p>
              <a:r>
                <a:rPr kumimoji="1" lang="en-US" altLang="ja-JP" sz="1100" dirty="0">
                  <a:latin typeface="BIZ UDP明朝 Medium" panose="02020500000000000000" pitchFamily="18" charset="-128"/>
                  <a:ea typeface="BIZ UDP明朝 Medium" panose="02020500000000000000" pitchFamily="18" charset="-128"/>
                  <a:cs typeface="Calibri" panose="020F0502020204030204" pitchFamily="34" charset="0"/>
                </a:rPr>
                <a:t>TEL</a:t>
              </a:r>
              <a:r>
                <a:rPr lang="en-US" altLang="ja-JP" sz="1100" dirty="0">
                  <a:latin typeface="BIZ UDP明朝 Medium" panose="02020500000000000000" pitchFamily="18" charset="-128"/>
                  <a:ea typeface="BIZ UDP明朝 Medium" panose="02020500000000000000" pitchFamily="18" charset="-128"/>
                  <a:cs typeface="Calibri" panose="020F0502020204030204" pitchFamily="34" charset="0"/>
                </a:rPr>
                <a:t>/FAX</a:t>
              </a:r>
              <a:r>
                <a:rPr lang="ja-JP" altLang="en-US" sz="1100" dirty="0">
                  <a:latin typeface="BIZ UDP明朝 Medium" panose="02020500000000000000" pitchFamily="18" charset="-128"/>
                  <a:ea typeface="BIZ UDP明朝 Medium" panose="02020500000000000000" pitchFamily="18" charset="-128"/>
                  <a:cs typeface="Calibri" panose="020F0502020204030204" pitchFamily="34" charset="0"/>
                </a:rPr>
                <a:t>：</a:t>
              </a:r>
              <a:r>
                <a:rPr lang="en-US" altLang="ja-JP" sz="1100" dirty="0">
                  <a:latin typeface="BIZ UDP明朝 Medium" panose="02020500000000000000" pitchFamily="18" charset="-128"/>
                  <a:ea typeface="BIZ UDP明朝 Medium" panose="02020500000000000000" pitchFamily="18" charset="-128"/>
                  <a:cs typeface="Calibri" panose="020F0502020204030204" pitchFamily="34" charset="0"/>
                </a:rPr>
                <a:t>0422-27-9067</a:t>
              </a:r>
            </a:p>
            <a:p>
              <a:r>
                <a:rPr kumimoji="1" lang="ja-JP" altLang="en-US" sz="1100" dirty="0">
                  <a:latin typeface="BIZ UDP明朝 Medium" panose="02020500000000000000" pitchFamily="18" charset="-128"/>
                  <a:ea typeface="BIZ UDP明朝 Medium" panose="02020500000000000000" pitchFamily="18" charset="-128"/>
                  <a:cs typeface="Calibri" panose="020F0502020204030204" pitchFamily="34" charset="0"/>
                </a:rPr>
                <a:t>営業時間：</a:t>
              </a:r>
              <a:r>
                <a:rPr lang="ja-JP" altLang="en-US" sz="1100" dirty="0">
                  <a:latin typeface="BIZ UDP明朝 Medium" panose="02020500000000000000" pitchFamily="18" charset="-128"/>
                  <a:ea typeface="BIZ UDP明朝 Medium" panose="02020500000000000000" pitchFamily="18" charset="-128"/>
                  <a:cs typeface="Calibri" panose="020F0502020204030204" pitchFamily="34" charset="0"/>
                </a:rPr>
                <a:t>平日</a:t>
              </a:r>
              <a:r>
                <a:rPr lang="en-US" altLang="ja-JP" sz="1100" dirty="0">
                  <a:latin typeface="BIZ UDP明朝 Medium" panose="02020500000000000000" pitchFamily="18" charset="-128"/>
                  <a:ea typeface="BIZ UDP明朝 Medium" panose="02020500000000000000" pitchFamily="18" charset="-128"/>
                  <a:cs typeface="Calibri" panose="020F0502020204030204" pitchFamily="34" charset="0"/>
                </a:rPr>
                <a:t>9:00</a:t>
              </a:r>
              <a:r>
                <a:rPr lang="ja-JP" altLang="en-US" sz="1100" dirty="0">
                  <a:latin typeface="BIZ UDP明朝 Medium" panose="02020500000000000000" pitchFamily="18" charset="-128"/>
                  <a:ea typeface="BIZ UDP明朝 Medium" panose="02020500000000000000" pitchFamily="18" charset="-128"/>
                  <a:cs typeface="Calibri" panose="020F0502020204030204" pitchFamily="34" charset="0"/>
                </a:rPr>
                <a:t>～</a:t>
              </a:r>
              <a:r>
                <a:rPr lang="en-US" altLang="ja-JP" sz="1100" dirty="0">
                  <a:latin typeface="BIZ UDP明朝 Medium" panose="02020500000000000000" pitchFamily="18" charset="-128"/>
                  <a:ea typeface="BIZ UDP明朝 Medium" panose="02020500000000000000" pitchFamily="18" charset="-128"/>
                  <a:cs typeface="Calibri" panose="020F0502020204030204" pitchFamily="34" charset="0"/>
                </a:rPr>
                <a:t>17:00</a:t>
              </a:r>
              <a:endParaRPr kumimoji="1" lang="ja-JP" altLang="en-US" sz="1100" dirty="0">
                <a:latin typeface="BIZ UDP明朝 Medium" panose="02020500000000000000" pitchFamily="18" charset="-128"/>
                <a:ea typeface="BIZ UDP明朝 Medium" panose="02020500000000000000" pitchFamily="18" charset="-128"/>
                <a:cs typeface="Calibri" panose="020F0502020204030204" pitchFamily="34" charset="0"/>
              </a:endParaRPr>
            </a:p>
          </p:txBody>
        </p:sp>
      </p:grp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0B32BFA6-E8A1-B862-FED4-6BF05C7F7DF5}"/>
              </a:ext>
            </a:extLst>
          </p:cNvPr>
          <p:cNvCxnSpPr>
            <a:cxnSpLocks/>
          </p:cNvCxnSpPr>
          <p:nvPr/>
        </p:nvCxnSpPr>
        <p:spPr>
          <a:xfrm>
            <a:off x="5011886" y="5118921"/>
            <a:ext cx="0" cy="172525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CD26ABF8-B655-DBFB-711B-8CBF8D7F0345}"/>
              </a:ext>
            </a:extLst>
          </p:cNvPr>
          <p:cNvCxnSpPr>
            <a:cxnSpLocks/>
          </p:cNvCxnSpPr>
          <p:nvPr/>
        </p:nvCxnSpPr>
        <p:spPr>
          <a:xfrm>
            <a:off x="4714924" y="5610700"/>
            <a:ext cx="243931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A362DD19-3E95-A5CE-7EEF-691B3594568B}"/>
              </a:ext>
            </a:extLst>
          </p:cNvPr>
          <p:cNvCxnSpPr>
            <a:cxnSpLocks/>
          </p:cNvCxnSpPr>
          <p:nvPr/>
        </p:nvCxnSpPr>
        <p:spPr>
          <a:xfrm flipH="1">
            <a:off x="6794359" y="5222513"/>
            <a:ext cx="552514" cy="10191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D8770346-8AD8-0C4B-E8AF-44C9CCAF33BC}"/>
              </a:ext>
            </a:extLst>
          </p:cNvPr>
          <p:cNvCxnSpPr>
            <a:cxnSpLocks/>
          </p:cNvCxnSpPr>
          <p:nvPr/>
        </p:nvCxnSpPr>
        <p:spPr>
          <a:xfrm>
            <a:off x="4568171" y="6636037"/>
            <a:ext cx="303747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学校のイラスト（校舎） - イラストくん">
            <a:extLst>
              <a:ext uri="{FF2B5EF4-FFF2-40B4-BE49-F238E27FC236}">
                <a16:creationId xmlns:a16="http://schemas.microsoft.com/office/drawing/2014/main" id="{B93D53D1-E0BD-F860-7338-E8C6DB753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491" y="5147297"/>
            <a:ext cx="425031" cy="42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" name="テキスト ボックス 1023">
            <a:extLst>
              <a:ext uri="{FF2B5EF4-FFF2-40B4-BE49-F238E27FC236}">
                <a16:creationId xmlns:a16="http://schemas.microsoft.com/office/drawing/2014/main" id="{2DDE54E9-5CAB-B17E-2659-9495216667B6}"/>
              </a:ext>
            </a:extLst>
          </p:cNvPr>
          <p:cNvSpPr txBox="1"/>
          <p:nvPr/>
        </p:nvSpPr>
        <p:spPr>
          <a:xfrm>
            <a:off x="4408796" y="5374402"/>
            <a:ext cx="622286" cy="230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連雀通り</a:t>
            </a:r>
            <a:endParaRPr kumimoji="1" lang="ja-JP" altLang="en-US" sz="9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1025" name="テキスト ボックス 1024">
            <a:extLst>
              <a:ext uri="{FF2B5EF4-FFF2-40B4-BE49-F238E27FC236}">
                <a16:creationId xmlns:a16="http://schemas.microsoft.com/office/drawing/2014/main" id="{8F3611F0-CF98-B08C-9B60-B6E5627A6E60}"/>
              </a:ext>
            </a:extLst>
          </p:cNvPr>
          <p:cNvSpPr txBox="1"/>
          <p:nvPr/>
        </p:nvSpPr>
        <p:spPr>
          <a:xfrm>
            <a:off x="4721184" y="4892575"/>
            <a:ext cx="641522" cy="230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吉祥寺へ</a:t>
            </a:r>
            <a:endParaRPr kumimoji="1" lang="ja-JP" altLang="en-US" sz="9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1027" name="テキスト ボックス 1026">
            <a:extLst>
              <a:ext uri="{FF2B5EF4-FFF2-40B4-BE49-F238E27FC236}">
                <a16:creationId xmlns:a16="http://schemas.microsoft.com/office/drawing/2014/main" id="{D5576EC6-DD17-86C8-ED6C-AAC228E9A04B}"/>
              </a:ext>
            </a:extLst>
          </p:cNvPr>
          <p:cNvSpPr txBox="1"/>
          <p:nvPr/>
        </p:nvSpPr>
        <p:spPr>
          <a:xfrm>
            <a:off x="6913152" y="4990903"/>
            <a:ext cx="1045479" cy="230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三鷹台：久我山へ</a:t>
            </a:r>
            <a:endParaRPr kumimoji="1" lang="ja-JP" altLang="en-US" sz="9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1028" name="テキスト ボックス 1027">
            <a:extLst>
              <a:ext uri="{FF2B5EF4-FFF2-40B4-BE49-F238E27FC236}">
                <a16:creationId xmlns:a16="http://schemas.microsoft.com/office/drawing/2014/main" id="{8337BBB0-EB59-D866-4A39-EDF62FBC6BCB}"/>
              </a:ext>
            </a:extLst>
          </p:cNvPr>
          <p:cNvSpPr txBox="1"/>
          <p:nvPr/>
        </p:nvSpPr>
        <p:spPr>
          <a:xfrm>
            <a:off x="4437526" y="6405206"/>
            <a:ext cx="622286" cy="230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東八通り</a:t>
            </a:r>
            <a:endParaRPr kumimoji="1" lang="ja-JP" altLang="en-US" sz="9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cxnSp>
        <p:nvCxnSpPr>
          <p:cNvPr id="1030" name="直線コネクタ 1029">
            <a:extLst>
              <a:ext uri="{FF2B5EF4-FFF2-40B4-BE49-F238E27FC236}">
                <a16:creationId xmlns:a16="http://schemas.microsoft.com/office/drawing/2014/main" id="{42508BE7-9DFF-30D1-BC59-0B2E57E33FFF}"/>
              </a:ext>
            </a:extLst>
          </p:cNvPr>
          <p:cNvCxnSpPr>
            <a:cxnSpLocks/>
          </p:cNvCxnSpPr>
          <p:nvPr/>
        </p:nvCxnSpPr>
        <p:spPr>
          <a:xfrm flipV="1">
            <a:off x="5208386" y="6241614"/>
            <a:ext cx="1585973" cy="1251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直線コネクタ 1030">
            <a:extLst>
              <a:ext uri="{FF2B5EF4-FFF2-40B4-BE49-F238E27FC236}">
                <a16:creationId xmlns:a16="http://schemas.microsoft.com/office/drawing/2014/main" id="{279BD157-53B6-AF06-BC09-47DD02283C28}"/>
              </a:ext>
            </a:extLst>
          </p:cNvPr>
          <p:cNvCxnSpPr>
            <a:cxnSpLocks/>
          </p:cNvCxnSpPr>
          <p:nvPr/>
        </p:nvCxnSpPr>
        <p:spPr>
          <a:xfrm>
            <a:off x="5934583" y="6241614"/>
            <a:ext cx="0" cy="60897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テキスト ボックス 1033">
            <a:extLst>
              <a:ext uri="{FF2B5EF4-FFF2-40B4-BE49-F238E27FC236}">
                <a16:creationId xmlns:a16="http://schemas.microsoft.com/office/drawing/2014/main" id="{1765029F-9997-902F-7B34-E822D4EF141A}"/>
              </a:ext>
            </a:extLst>
          </p:cNvPr>
          <p:cNvSpPr txBox="1"/>
          <p:nvPr/>
        </p:nvSpPr>
        <p:spPr>
          <a:xfrm>
            <a:off x="6011532" y="4969131"/>
            <a:ext cx="761747" cy="230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高山小学校</a:t>
            </a:r>
            <a:endParaRPr kumimoji="1" lang="ja-JP" altLang="en-US" sz="9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pic>
        <p:nvPicPr>
          <p:cNvPr id="1035" name="Picture 4" descr="スーパーマーケット いなげや">
            <a:extLst>
              <a:ext uri="{FF2B5EF4-FFF2-40B4-BE49-F238E27FC236}">
                <a16:creationId xmlns:a16="http://schemas.microsoft.com/office/drawing/2014/main" id="{DD7A3F57-BF3A-F8C4-EA30-7077121BD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899" y="5652417"/>
            <a:ext cx="210086" cy="27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8" name="テキスト ボックス 1037">
            <a:extLst>
              <a:ext uri="{FF2B5EF4-FFF2-40B4-BE49-F238E27FC236}">
                <a16:creationId xmlns:a16="http://schemas.microsoft.com/office/drawing/2014/main" id="{D217C967-E44E-A3EE-3DAD-D8265BA9DFFC}"/>
              </a:ext>
            </a:extLst>
          </p:cNvPr>
          <p:cNvSpPr txBox="1"/>
          <p:nvPr/>
        </p:nvSpPr>
        <p:spPr>
          <a:xfrm>
            <a:off x="4395614" y="6118836"/>
            <a:ext cx="646331" cy="230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人見街道</a:t>
            </a:r>
            <a:endParaRPr kumimoji="1" lang="ja-JP" altLang="en-US" sz="9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1040" name="テキスト ボックス 1039">
            <a:extLst>
              <a:ext uri="{FF2B5EF4-FFF2-40B4-BE49-F238E27FC236}">
                <a16:creationId xmlns:a16="http://schemas.microsoft.com/office/drawing/2014/main" id="{E896A513-9F99-7A5D-7C73-16B065ECADF4}"/>
              </a:ext>
            </a:extLst>
          </p:cNvPr>
          <p:cNvSpPr txBox="1"/>
          <p:nvPr/>
        </p:nvSpPr>
        <p:spPr>
          <a:xfrm>
            <a:off x="7212179" y="6639832"/>
            <a:ext cx="641522" cy="230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高井戸へ</a:t>
            </a:r>
            <a:endParaRPr kumimoji="1" lang="ja-JP" altLang="en-US" sz="9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1041" name="正方形/長方形 1040">
            <a:extLst>
              <a:ext uri="{FF2B5EF4-FFF2-40B4-BE49-F238E27FC236}">
                <a16:creationId xmlns:a16="http://schemas.microsoft.com/office/drawing/2014/main" id="{54D26494-E65D-577A-A772-EF849F049802}"/>
              </a:ext>
            </a:extLst>
          </p:cNvPr>
          <p:cNvSpPr/>
          <p:nvPr/>
        </p:nvSpPr>
        <p:spPr>
          <a:xfrm>
            <a:off x="5784303" y="5701126"/>
            <a:ext cx="168765" cy="16413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78293F1-EF14-416F-32A7-75439243B82D}"/>
              </a:ext>
            </a:extLst>
          </p:cNvPr>
          <p:cNvSpPr txBox="1"/>
          <p:nvPr/>
        </p:nvSpPr>
        <p:spPr>
          <a:xfrm rot="21600000">
            <a:off x="8587246" y="103045"/>
            <a:ext cx="3516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/>
              <a:t>居宅介護支援事業所</a:t>
            </a:r>
            <a:endParaRPr kumimoji="1" lang="en-US" altLang="ja-JP" sz="2000" b="1" dirty="0"/>
          </a:p>
          <a:p>
            <a:pPr algn="ctr"/>
            <a:r>
              <a:rPr kumimoji="1" lang="ja-JP" altLang="en-US" sz="2400" b="1" dirty="0">
                <a:solidFill>
                  <a:srgbClr val="00B050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ケアライン・アナベル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D5F9E0AF-E4CB-10CC-F6F0-45C54CDF6201}"/>
              </a:ext>
            </a:extLst>
          </p:cNvPr>
          <p:cNvSpPr/>
          <p:nvPr/>
        </p:nvSpPr>
        <p:spPr>
          <a:xfrm>
            <a:off x="103523" y="960694"/>
            <a:ext cx="1152000" cy="1008000"/>
          </a:xfrm>
          <a:prstGeom prst="roundRect">
            <a:avLst/>
          </a:prstGeom>
          <a:noFill/>
          <a:ln w="28575">
            <a:solidFill>
              <a:srgbClr val="CFF4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1100" b="1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訪問介護</a:t>
            </a:r>
            <a:endParaRPr kumimoji="1" lang="en-US" altLang="ja-JP" sz="1100" b="1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endParaRPr lang="en-US" altLang="ja-JP" sz="1100" b="1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endParaRPr kumimoji="1" lang="ja-JP" altLang="en-US" sz="1100" b="1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1814A25E-9E1C-E668-459E-A56C32B5D14B}"/>
              </a:ext>
            </a:extLst>
          </p:cNvPr>
          <p:cNvSpPr/>
          <p:nvPr/>
        </p:nvSpPr>
        <p:spPr>
          <a:xfrm>
            <a:off x="1360722" y="960695"/>
            <a:ext cx="1152000" cy="1008000"/>
          </a:xfrm>
          <a:prstGeom prst="roundRect">
            <a:avLst/>
          </a:prstGeom>
          <a:noFill/>
          <a:ln w="28575">
            <a:solidFill>
              <a:srgbClr val="CFF4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1100" b="1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訪問看護</a:t>
            </a:r>
            <a:endParaRPr kumimoji="1" lang="en-US" altLang="ja-JP" sz="1100" b="1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endParaRPr lang="en-US" altLang="ja-JP" sz="1100" b="1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endParaRPr kumimoji="1" lang="ja-JP" altLang="en-US" sz="1100" b="1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18" name="四角形: 角を丸くする 17">
            <a:extLst>
              <a:ext uri="{FF2B5EF4-FFF2-40B4-BE49-F238E27FC236}">
                <a16:creationId xmlns:a16="http://schemas.microsoft.com/office/drawing/2014/main" id="{74BED8CA-9954-8468-1628-A3B476773997}"/>
              </a:ext>
            </a:extLst>
          </p:cNvPr>
          <p:cNvSpPr/>
          <p:nvPr/>
        </p:nvSpPr>
        <p:spPr>
          <a:xfrm>
            <a:off x="103523" y="2176891"/>
            <a:ext cx="1152000" cy="1008000"/>
          </a:xfrm>
          <a:prstGeom prst="roundRect">
            <a:avLst/>
          </a:prstGeom>
          <a:noFill/>
          <a:ln w="28575">
            <a:solidFill>
              <a:srgbClr val="CFF4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1100" b="1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訪問入浴</a:t>
            </a:r>
            <a:endParaRPr kumimoji="1" lang="en-US" altLang="ja-JP" sz="1100" b="1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endParaRPr lang="en-US" altLang="ja-JP" sz="1100" b="1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endParaRPr kumimoji="1" lang="ja-JP" altLang="en-US" sz="1100" b="1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0F16DBB5-64A3-B3BB-B77F-A8691725F105}"/>
              </a:ext>
            </a:extLst>
          </p:cNvPr>
          <p:cNvSpPr/>
          <p:nvPr/>
        </p:nvSpPr>
        <p:spPr>
          <a:xfrm>
            <a:off x="2619634" y="959053"/>
            <a:ext cx="1152000" cy="1008000"/>
          </a:xfrm>
          <a:prstGeom prst="roundRect">
            <a:avLst/>
          </a:prstGeom>
          <a:noFill/>
          <a:ln w="28575">
            <a:solidFill>
              <a:srgbClr val="D5FF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1100" b="1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訪問リハビリ</a:t>
            </a:r>
            <a:endParaRPr kumimoji="1" lang="en-US" altLang="ja-JP" sz="1100" b="1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endParaRPr lang="en-US" altLang="ja-JP" sz="1100" b="1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endParaRPr kumimoji="1" lang="ja-JP" altLang="en-US" sz="1100" b="1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A57E8013-F04D-A043-9553-323BB003BBED}"/>
              </a:ext>
            </a:extLst>
          </p:cNvPr>
          <p:cNvSpPr/>
          <p:nvPr/>
        </p:nvSpPr>
        <p:spPr>
          <a:xfrm>
            <a:off x="103523" y="5828028"/>
            <a:ext cx="1152000" cy="1008000"/>
          </a:xfrm>
          <a:prstGeom prst="roundRect">
            <a:avLst/>
          </a:prstGeom>
          <a:noFill/>
          <a:ln w="28575">
            <a:solidFill>
              <a:srgbClr val="BAF0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1100" b="1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訪問診療</a:t>
            </a:r>
            <a:endParaRPr kumimoji="1" lang="en-US" altLang="ja-JP" sz="1100" b="1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endParaRPr lang="en-US" altLang="ja-JP" sz="1100" b="1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endParaRPr kumimoji="1" lang="ja-JP" altLang="en-US" sz="1100" b="1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3447E7E2-DEFD-5376-DCB2-1244B52370EC}"/>
              </a:ext>
            </a:extLst>
          </p:cNvPr>
          <p:cNvSpPr/>
          <p:nvPr/>
        </p:nvSpPr>
        <p:spPr>
          <a:xfrm>
            <a:off x="2613099" y="2176890"/>
            <a:ext cx="1152000" cy="1008000"/>
          </a:xfrm>
          <a:prstGeom prst="roundRect">
            <a:avLst/>
          </a:prstGeom>
          <a:noFill/>
          <a:ln w="28575">
            <a:solidFill>
              <a:srgbClr val="D5FF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1100" b="1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デイケア</a:t>
            </a:r>
            <a:endParaRPr kumimoji="1" lang="en-US" altLang="ja-JP" sz="1100" b="1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endParaRPr lang="en-US" altLang="ja-JP" sz="1100" b="1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endParaRPr kumimoji="1" lang="ja-JP" altLang="en-US" sz="1100" b="1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F29A8B5A-97B6-705C-2028-B0A409919E16}"/>
              </a:ext>
            </a:extLst>
          </p:cNvPr>
          <p:cNvSpPr/>
          <p:nvPr/>
        </p:nvSpPr>
        <p:spPr>
          <a:xfrm>
            <a:off x="1360721" y="2176890"/>
            <a:ext cx="1152000" cy="1008000"/>
          </a:xfrm>
          <a:prstGeom prst="roundRect">
            <a:avLst/>
          </a:prstGeom>
          <a:noFill/>
          <a:ln w="28575">
            <a:solidFill>
              <a:srgbClr val="D5FFA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1100" b="1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デイサービス</a:t>
            </a:r>
            <a:endParaRPr kumimoji="1" lang="en-US" altLang="ja-JP" sz="1100" b="1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endParaRPr lang="en-US" altLang="ja-JP" sz="1100" b="1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endParaRPr kumimoji="1" lang="ja-JP" altLang="en-US" sz="1100" b="1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29" name="四角形: 角を丸くする 28">
            <a:extLst>
              <a:ext uri="{FF2B5EF4-FFF2-40B4-BE49-F238E27FC236}">
                <a16:creationId xmlns:a16="http://schemas.microsoft.com/office/drawing/2014/main" id="{39B94496-0439-25E3-7A88-74DE7A6A3C96}"/>
              </a:ext>
            </a:extLst>
          </p:cNvPr>
          <p:cNvSpPr/>
          <p:nvPr/>
        </p:nvSpPr>
        <p:spPr>
          <a:xfrm>
            <a:off x="103523" y="3393088"/>
            <a:ext cx="1152000" cy="1008000"/>
          </a:xfrm>
          <a:prstGeom prst="roundRect">
            <a:avLst/>
          </a:prstGeom>
          <a:noFill/>
          <a:ln w="28575">
            <a:solidFill>
              <a:srgbClr val="CFF4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1000" b="1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ショートステイ</a:t>
            </a:r>
            <a:endParaRPr kumimoji="1" lang="en-US" altLang="ja-JP" sz="1000" b="1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endParaRPr lang="en-US" altLang="ja-JP" sz="1000" b="1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endParaRPr kumimoji="1" lang="ja-JP" altLang="en-US" sz="1100" b="1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31" name="四角形: 角を丸くする 30">
            <a:extLst>
              <a:ext uri="{FF2B5EF4-FFF2-40B4-BE49-F238E27FC236}">
                <a16:creationId xmlns:a16="http://schemas.microsoft.com/office/drawing/2014/main" id="{8F07C7C8-126F-DDEC-96ED-E4391CAB5F30}"/>
              </a:ext>
            </a:extLst>
          </p:cNvPr>
          <p:cNvSpPr/>
          <p:nvPr/>
        </p:nvSpPr>
        <p:spPr>
          <a:xfrm>
            <a:off x="1357887" y="3395280"/>
            <a:ext cx="1152000" cy="1008000"/>
          </a:xfrm>
          <a:prstGeom prst="roundRect">
            <a:avLst/>
          </a:prstGeom>
          <a:noFill/>
          <a:ln w="28575">
            <a:solidFill>
              <a:srgbClr val="BAF0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1100" b="1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入所</a:t>
            </a:r>
            <a:endParaRPr kumimoji="1" lang="en-US" altLang="ja-JP" sz="1100" b="1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endParaRPr lang="en-US" altLang="ja-JP" sz="1100" b="1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endParaRPr kumimoji="1" lang="ja-JP" altLang="en-US" sz="1100" b="1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id="{A9CE3243-D762-CB70-ECD4-584A508F2324}"/>
              </a:ext>
            </a:extLst>
          </p:cNvPr>
          <p:cNvSpPr/>
          <p:nvPr/>
        </p:nvSpPr>
        <p:spPr>
          <a:xfrm>
            <a:off x="103523" y="4609285"/>
            <a:ext cx="1152000" cy="1008000"/>
          </a:xfrm>
          <a:prstGeom prst="roundRect">
            <a:avLst/>
          </a:prstGeom>
          <a:noFill/>
          <a:ln w="28575">
            <a:solidFill>
              <a:srgbClr val="CFF4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ja-JP" altLang="en-US" sz="1100" b="1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福祉用具貸与</a:t>
            </a:r>
            <a:endParaRPr lang="en-US" altLang="ja-JP" sz="1100" b="1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endParaRPr lang="en-US" altLang="ja-JP" sz="1100" b="1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endParaRPr lang="en-US" altLang="ja-JP" sz="1100" b="1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endParaRPr lang="en-US" altLang="ja-JP" sz="1100" b="1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endParaRPr kumimoji="1" lang="ja-JP" altLang="en-US" sz="1100" b="1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4A0EC1DB-A388-0A5E-8715-63558524A6CF}"/>
              </a:ext>
            </a:extLst>
          </p:cNvPr>
          <p:cNvSpPr/>
          <p:nvPr/>
        </p:nvSpPr>
        <p:spPr>
          <a:xfrm>
            <a:off x="1357329" y="4604624"/>
            <a:ext cx="1152000" cy="1008000"/>
          </a:xfrm>
          <a:prstGeom prst="roundRect">
            <a:avLst/>
          </a:prstGeom>
          <a:noFill/>
          <a:ln w="28575">
            <a:solidFill>
              <a:srgbClr val="BAF0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ja-JP" altLang="en-US" sz="1100" b="1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福祉用具購入</a:t>
            </a:r>
            <a:endParaRPr lang="en-US" altLang="ja-JP" sz="1100" b="1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endParaRPr lang="en-US" altLang="ja-JP" sz="1100" b="1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endParaRPr lang="en-US" altLang="ja-JP" sz="1100" b="1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endParaRPr lang="en-US" altLang="ja-JP" sz="1100" b="1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endParaRPr kumimoji="1" lang="ja-JP" altLang="en-US" sz="1100" b="1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07180F05-93A1-350B-EB16-CEA7945D28CF}"/>
              </a:ext>
            </a:extLst>
          </p:cNvPr>
          <p:cNvSpPr/>
          <p:nvPr/>
        </p:nvSpPr>
        <p:spPr>
          <a:xfrm>
            <a:off x="2617093" y="4604624"/>
            <a:ext cx="1152000" cy="1008000"/>
          </a:xfrm>
          <a:prstGeom prst="roundRect">
            <a:avLst/>
          </a:prstGeom>
          <a:noFill/>
          <a:ln w="28575">
            <a:solidFill>
              <a:srgbClr val="BAF0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1100" b="1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住宅改修</a:t>
            </a:r>
            <a:endParaRPr kumimoji="1" lang="en-US" altLang="ja-JP" sz="1100" b="1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endParaRPr lang="en-US" altLang="ja-JP" sz="1100" b="1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endParaRPr lang="en-US" altLang="ja-JP" sz="1100" b="1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endParaRPr lang="en-US" altLang="ja-JP" sz="1100" b="1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endParaRPr kumimoji="1" lang="ja-JP" altLang="en-US" sz="1100" b="1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BBD9D6-C4FF-81C1-08FB-86554667242E}"/>
              </a:ext>
            </a:extLst>
          </p:cNvPr>
          <p:cNvSpPr txBox="1"/>
          <p:nvPr/>
        </p:nvSpPr>
        <p:spPr>
          <a:xfrm>
            <a:off x="141617" y="1434278"/>
            <a:ext cx="110799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9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ヘルパーによる</a:t>
            </a:r>
            <a:endParaRPr kumimoji="1" lang="en-US" altLang="ja-JP" sz="9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9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自宅での介護など</a:t>
            </a:r>
            <a:endParaRPr kumimoji="1" lang="ja-JP" altLang="en-US" sz="9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FD02243-F621-0F4F-49A6-EA9F6E1D8370}"/>
              </a:ext>
            </a:extLst>
          </p:cNvPr>
          <p:cNvSpPr txBox="1"/>
          <p:nvPr/>
        </p:nvSpPr>
        <p:spPr>
          <a:xfrm>
            <a:off x="1448473" y="5045949"/>
            <a:ext cx="1017439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簡易トイレや</a:t>
            </a:r>
            <a:endParaRPr lang="en-US" altLang="ja-JP" sz="9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9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入浴用椅子などの購入</a:t>
            </a:r>
            <a:endParaRPr kumimoji="1" lang="ja-JP" altLang="en-US" sz="9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BD26CDD2-2802-7B16-9258-989C3B43E983}"/>
              </a:ext>
            </a:extLst>
          </p:cNvPr>
          <p:cNvSpPr txBox="1"/>
          <p:nvPr/>
        </p:nvSpPr>
        <p:spPr>
          <a:xfrm>
            <a:off x="1566225" y="1426700"/>
            <a:ext cx="87716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9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看護師による</a:t>
            </a:r>
            <a:endParaRPr kumimoji="1" lang="en-US" altLang="ja-JP" sz="9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9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医療処置など</a:t>
            </a:r>
            <a:endParaRPr kumimoji="1" lang="ja-JP" altLang="en-US" sz="9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6289D369-6C7B-7335-5445-AC324A640907}"/>
              </a:ext>
            </a:extLst>
          </p:cNvPr>
          <p:cNvSpPr txBox="1"/>
          <p:nvPr/>
        </p:nvSpPr>
        <p:spPr>
          <a:xfrm>
            <a:off x="214211" y="2670801"/>
            <a:ext cx="99257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9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持込浴槽により</a:t>
            </a:r>
            <a:endParaRPr kumimoji="1" lang="en-US" altLang="ja-JP" sz="9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9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安全安楽に入浴</a:t>
            </a:r>
            <a:endParaRPr kumimoji="1" lang="ja-JP" altLang="en-US" sz="9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ADB765F0-468C-880F-FEC9-3B8B4BBF7413}"/>
              </a:ext>
            </a:extLst>
          </p:cNvPr>
          <p:cNvSpPr txBox="1"/>
          <p:nvPr/>
        </p:nvSpPr>
        <p:spPr>
          <a:xfrm>
            <a:off x="2699197" y="5086849"/>
            <a:ext cx="99257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9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手すりの設置や</a:t>
            </a:r>
            <a:endParaRPr kumimoji="1" lang="en-US" altLang="ja-JP" sz="9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9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段差の解消など</a:t>
            </a:r>
            <a:endParaRPr kumimoji="1" lang="ja-JP" altLang="en-US" sz="9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99872D1-7946-40EC-22E5-4A0B656571D8}"/>
              </a:ext>
            </a:extLst>
          </p:cNvPr>
          <p:cNvSpPr txBox="1"/>
          <p:nvPr/>
        </p:nvSpPr>
        <p:spPr>
          <a:xfrm>
            <a:off x="1548441" y="3881648"/>
            <a:ext cx="761747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9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長期の泊り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32FA7857-AA66-4246-0516-B95121A9B29D}"/>
              </a:ext>
            </a:extLst>
          </p:cNvPr>
          <p:cNvSpPr txBox="1"/>
          <p:nvPr/>
        </p:nvSpPr>
        <p:spPr>
          <a:xfrm>
            <a:off x="229232" y="3774308"/>
            <a:ext cx="962538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9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短期の泊り</a:t>
            </a:r>
            <a:endParaRPr kumimoji="1" lang="en-US" altLang="ja-JP" sz="9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r>
              <a:rPr lang="ja-JP" altLang="en-US" sz="9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（送迎あり）</a:t>
            </a:r>
            <a:endParaRPr kumimoji="1" lang="ja-JP" altLang="en-US" sz="9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endParaRPr kumimoji="1" lang="ja-JP" altLang="en-US" sz="9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551CE905-8CD8-8142-70F8-871A4A07EA3D}"/>
              </a:ext>
            </a:extLst>
          </p:cNvPr>
          <p:cNvSpPr txBox="1"/>
          <p:nvPr/>
        </p:nvSpPr>
        <p:spPr>
          <a:xfrm>
            <a:off x="1329632" y="2577412"/>
            <a:ext cx="1199366" cy="5078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9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レクリエーション活動</a:t>
            </a:r>
            <a:endParaRPr kumimoji="1" lang="en-US" altLang="ja-JP" sz="9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r>
              <a:rPr kumimoji="1" lang="ja-JP" altLang="en-US" sz="9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体操、交流など</a:t>
            </a:r>
            <a:endParaRPr kumimoji="1" lang="en-US" altLang="ja-JP" sz="9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r>
              <a:rPr lang="ja-JP" altLang="en-US" sz="9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（送迎あり）</a:t>
            </a:r>
            <a:endParaRPr kumimoji="1" lang="ja-JP" altLang="en-US" sz="9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B9D91D9A-ACF4-6B5A-4216-E7E0220A629A}"/>
              </a:ext>
            </a:extLst>
          </p:cNvPr>
          <p:cNvSpPr txBox="1"/>
          <p:nvPr/>
        </p:nvSpPr>
        <p:spPr>
          <a:xfrm>
            <a:off x="2626707" y="2635913"/>
            <a:ext cx="102624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9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通いでのリハビリ</a:t>
            </a:r>
            <a:endParaRPr lang="en-US" altLang="ja-JP" sz="9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kumimoji="1" lang="ja-JP" altLang="en-US" sz="9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（送迎あり）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7D063720-C912-F468-8090-9A96063E041B}"/>
              </a:ext>
            </a:extLst>
          </p:cNvPr>
          <p:cNvSpPr txBox="1"/>
          <p:nvPr/>
        </p:nvSpPr>
        <p:spPr>
          <a:xfrm>
            <a:off x="2640020" y="1434278"/>
            <a:ext cx="102784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9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療法士による</a:t>
            </a:r>
            <a:endParaRPr kumimoji="1" lang="en-US" altLang="ja-JP" sz="9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9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自宅でのリハビリ</a:t>
            </a:r>
            <a:endParaRPr kumimoji="1" lang="ja-JP" altLang="en-US" sz="9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CF029163-1D6D-BD06-69AE-8785EBF7884E}"/>
              </a:ext>
            </a:extLst>
          </p:cNvPr>
          <p:cNvSpPr txBox="1"/>
          <p:nvPr/>
        </p:nvSpPr>
        <p:spPr>
          <a:xfrm>
            <a:off x="144138" y="5037068"/>
            <a:ext cx="116249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9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電動ベッドや車椅子</a:t>
            </a:r>
            <a:endParaRPr kumimoji="1" lang="en-US" altLang="ja-JP" sz="9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9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などのレンタル</a:t>
            </a:r>
            <a:endParaRPr kumimoji="1" lang="ja-JP" altLang="en-US" sz="9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33E01CF0-2BB9-A412-1E25-9D6FCABE7187}"/>
              </a:ext>
            </a:extLst>
          </p:cNvPr>
          <p:cNvSpPr/>
          <p:nvPr/>
        </p:nvSpPr>
        <p:spPr>
          <a:xfrm>
            <a:off x="94645" y="10328"/>
            <a:ext cx="3708264" cy="621145"/>
          </a:xfrm>
          <a:prstGeom prst="roundRect">
            <a:avLst/>
          </a:prstGeom>
          <a:noFill/>
          <a:ln w="28575">
            <a:solidFill>
              <a:srgbClr val="CFF4B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ja-JP" altLang="en-US" sz="1600" b="1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主な介護保険サービス</a:t>
            </a:r>
            <a:endParaRPr kumimoji="1" lang="ja-JP" altLang="en-US" sz="1600" b="1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50" name="四角形: 角を丸くする 49">
            <a:extLst>
              <a:ext uri="{FF2B5EF4-FFF2-40B4-BE49-F238E27FC236}">
                <a16:creationId xmlns:a16="http://schemas.microsoft.com/office/drawing/2014/main" id="{BE0D18A7-0FB3-C1B8-42C0-AD360E0347BE}"/>
              </a:ext>
            </a:extLst>
          </p:cNvPr>
          <p:cNvSpPr/>
          <p:nvPr/>
        </p:nvSpPr>
        <p:spPr>
          <a:xfrm>
            <a:off x="1360721" y="5828027"/>
            <a:ext cx="1152000" cy="1008000"/>
          </a:xfrm>
          <a:prstGeom prst="roundRect">
            <a:avLst/>
          </a:prstGeom>
          <a:noFill/>
          <a:ln w="28575">
            <a:solidFill>
              <a:srgbClr val="BAF0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1100" b="1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訪問薬剤</a:t>
            </a:r>
            <a:endParaRPr kumimoji="1" lang="en-US" altLang="ja-JP" sz="1100" b="1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endParaRPr lang="en-US" altLang="ja-JP" sz="1100" b="1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endParaRPr kumimoji="1" lang="ja-JP" altLang="en-US" sz="1100" b="1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08F07F48-996F-38E6-1415-75362E8D3171}"/>
              </a:ext>
            </a:extLst>
          </p:cNvPr>
          <p:cNvSpPr txBox="1"/>
          <p:nvPr/>
        </p:nvSpPr>
        <p:spPr>
          <a:xfrm>
            <a:off x="107704" y="6314086"/>
            <a:ext cx="110799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9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自宅に医師が来て</a:t>
            </a:r>
            <a:endParaRPr kumimoji="1" lang="en-US" altLang="ja-JP" sz="9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9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診療や薬を処方</a:t>
            </a:r>
            <a:endParaRPr kumimoji="1" lang="ja-JP" altLang="en-US" sz="9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5955B4FB-785F-B0BA-A620-FF815AE8700F}"/>
              </a:ext>
            </a:extLst>
          </p:cNvPr>
          <p:cNvSpPr txBox="1"/>
          <p:nvPr/>
        </p:nvSpPr>
        <p:spPr>
          <a:xfrm>
            <a:off x="1370806" y="6294452"/>
            <a:ext cx="1136962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薬剤師が処方薬を届け、薬の管理やアドバイス</a:t>
            </a:r>
          </a:p>
        </p:txBody>
      </p:sp>
      <p:sp>
        <p:nvSpPr>
          <p:cNvPr id="53" name="四角形: 角を丸くする 52">
            <a:extLst>
              <a:ext uri="{FF2B5EF4-FFF2-40B4-BE49-F238E27FC236}">
                <a16:creationId xmlns:a16="http://schemas.microsoft.com/office/drawing/2014/main" id="{05024B14-80AD-7E0D-6616-F471C673180A}"/>
              </a:ext>
            </a:extLst>
          </p:cNvPr>
          <p:cNvSpPr/>
          <p:nvPr/>
        </p:nvSpPr>
        <p:spPr>
          <a:xfrm>
            <a:off x="2619517" y="5828026"/>
            <a:ext cx="1152000" cy="1008000"/>
          </a:xfrm>
          <a:prstGeom prst="roundRect">
            <a:avLst/>
          </a:prstGeom>
          <a:noFill/>
          <a:ln w="28575">
            <a:solidFill>
              <a:srgbClr val="BAF0B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1100" b="1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訪問歯科</a:t>
            </a:r>
            <a:endParaRPr kumimoji="1" lang="en-US" altLang="ja-JP" sz="1100" b="1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endParaRPr lang="en-US" altLang="ja-JP" sz="1100" b="1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endParaRPr kumimoji="1" lang="ja-JP" altLang="en-US" sz="1100" b="1" dirty="0">
              <a:solidFill>
                <a:schemeClr val="tx1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32F793A1-ABE5-825B-E6F4-B4EFA54E3C08}"/>
              </a:ext>
            </a:extLst>
          </p:cNvPr>
          <p:cNvSpPr txBox="1"/>
          <p:nvPr/>
        </p:nvSpPr>
        <p:spPr>
          <a:xfrm>
            <a:off x="2674329" y="6360601"/>
            <a:ext cx="99257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9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自宅で歯科治療</a:t>
            </a:r>
            <a:endParaRPr kumimoji="1" lang="en-US" altLang="ja-JP" sz="9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kumimoji="1" lang="ja-JP" altLang="en-US" sz="9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入れ歯調整等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B556D6F9-90F7-C49B-E4A3-D7D48D9833DD}"/>
              </a:ext>
            </a:extLst>
          </p:cNvPr>
          <p:cNvSpPr txBox="1"/>
          <p:nvPr/>
        </p:nvSpPr>
        <p:spPr>
          <a:xfrm>
            <a:off x="8950202" y="4082928"/>
            <a:ext cx="27595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＜ご相談・お問い合わせ＞</a:t>
            </a:r>
            <a:endParaRPr kumimoji="1" lang="en-US" altLang="ja-JP" sz="16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endParaRPr kumimoji="1" lang="en-US" altLang="ja-JP" sz="16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ctr"/>
            <a:r>
              <a:rPr lang="ja-JP" altLang="en-US" sz="16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☎：</a:t>
            </a:r>
            <a:r>
              <a:rPr lang="en-US" altLang="ja-JP" sz="16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080-1925-3038</a:t>
            </a:r>
          </a:p>
          <a:p>
            <a:pPr algn="ctr"/>
            <a:r>
              <a:rPr kumimoji="1" lang="ja-JP" altLang="en-US" sz="16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受付時間：</a:t>
            </a:r>
            <a:r>
              <a:rPr lang="en-US" altLang="ja-JP" sz="16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9:00</a:t>
            </a:r>
            <a:r>
              <a:rPr lang="ja-JP" altLang="en-US" sz="16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～</a:t>
            </a:r>
            <a:r>
              <a:rPr lang="en-US" altLang="ja-JP" sz="16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17:00</a:t>
            </a:r>
          </a:p>
          <a:p>
            <a:pPr algn="ctr"/>
            <a:r>
              <a:rPr kumimoji="1" lang="ja-JP" altLang="en-US" sz="16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定休日</a:t>
            </a:r>
            <a:r>
              <a:rPr kumimoji="1" lang="en-US" altLang="ja-JP" sz="16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/</a:t>
            </a:r>
            <a:r>
              <a:rPr kumimoji="1" lang="ja-JP" altLang="en-US" sz="16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土・日・祝日</a:t>
            </a: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0AD17EA5-373E-06ED-CEE6-7A9BC1B451D2}"/>
              </a:ext>
            </a:extLst>
          </p:cNvPr>
          <p:cNvSpPr txBox="1"/>
          <p:nvPr/>
        </p:nvSpPr>
        <p:spPr>
          <a:xfrm>
            <a:off x="4890092" y="7410"/>
            <a:ext cx="2720968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u="sng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ごあいさつ　　</a:t>
            </a:r>
            <a:endParaRPr lang="en-US" altLang="ja-JP" sz="1200" u="sng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endParaRPr lang="en-US" altLang="ja-JP" sz="1200" u="sng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kumimoji="1" lang="ja-JP" altLang="en-US" sz="12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２０２４年９月に独立いたしました。</a:t>
            </a:r>
            <a:endParaRPr kumimoji="1" lang="en-US" altLang="ja-JP" sz="12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1200" b="0" i="0" dirty="0">
                <a:solidFill>
                  <a:srgbClr val="333333"/>
                </a:solidFill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管理者の齋藤千晶です。</a:t>
            </a:r>
            <a:endParaRPr lang="en-US" altLang="ja-JP" sz="1200" b="0" i="0" dirty="0">
              <a:solidFill>
                <a:srgbClr val="333333"/>
              </a:solidFill>
              <a:effectLst/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1200" dirty="0">
                <a:solidFill>
                  <a:srgbClr val="333333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子育てを期に介護にたずさわり２２年が経ちます。</a:t>
            </a:r>
            <a:endParaRPr lang="en-US" altLang="ja-JP" sz="1200" dirty="0">
              <a:solidFill>
                <a:srgbClr val="333333"/>
              </a:solidFill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kumimoji="1" lang="ja-JP" altLang="en-US" sz="12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ご利用者の生活スタイルやご要望を大切にして、安心して自宅での生活をつづけられるようサポートいたします。</a:t>
            </a:r>
          </a:p>
          <a:p>
            <a:br>
              <a:rPr lang="ja-JP" altLang="en-US" sz="1200" b="0" i="0" dirty="0">
                <a:solidFill>
                  <a:srgbClr val="333333"/>
                </a:solidFill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r>
              <a:rPr lang="ja-JP" altLang="en-US" sz="1200" b="0" i="0" dirty="0">
                <a:solidFill>
                  <a:srgbClr val="333333"/>
                </a:solidFill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＜プロフィール＞</a:t>
            </a:r>
            <a:endParaRPr lang="en-US" altLang="ja-JP" sz="1200" b="0" i="0" dirty="0">
              <a:solidFill>
                <a:srgbClr val="333333"/>
              </a:solidFill>
              <a:effectLst/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1200" dirty="0">
                <a:solidFill>
                  <a:srgbClr val="333333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出身</a:t>
            </a:r>
            <a:r>
              <a:rPr lang="ja-JP" altLang="en-US" sz="1200" b="0" i="0" dirty="0">
                <a:solidFill>
                  <a:srgbClr val="333333"/>
                </a:solidFill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三鷹生まれ三鷹育ち</a:t>
            </a:r>
            <a:br>
              <a:rPr lang="ja-JP" altLang="en-US" sz="1200" b="0" i="0" dirty="0">
                <a:solidFill>
                  <a:srgbClr val="333333"/>
                </a:solidFill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r>
              <a:rPr lang="ja-JP" altLang="en-US" sz="1200" b="0" i="0" dirty="0">
                <a:solidFill>
                  <a:srgbClr val="333333"/>
                </a:solidFill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資格　主任介護支援専門員</a:t>
            </a:r>
            <a:endParaRPr lang="en-US" altLang="ja-JP" sz="1200" b="0" i="0" dirty="0">
              <a:solidFill>
                <a:srgbClr val="333333"/>
              </a:solidFill>
              <a:effectLst/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l"/>
            <a:r>
              <a:rPr lang="ja-JP" altLang="en-US" sz="1200" dirty="0">
                <a:solidFill>
                  <a:srgbClr val="333333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　　　介護福祉士</a:t>
            </a:r>
            <a:endParaRPr lang="en-US" altLang="ja-JP" sz="1200" b="0" i="0" dirty="0">
              <a:solidFill>
                <a:srgbClr val="333333"/>
              </a:solidFill>
              <a:effectLst/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l"/>
            <a:r>
              <a:rPr lang="ja-JP" altLang="en-US" sz="1200" dirty="0">
                <a:solidFill>
                  <a:srgbClr val="333333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　　　</a:t>
            </a:r>
            <a:r>
              <a:rPr lang="ja-JP" altLang="en-US" sz="1200" b="0" i="0" dirty="0">
                <a:solidFill>
                  <a:srgbClr val="333333"/>
                </a:solidFill>
                <a:effectLst/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社会福祉士</a:t>
            </a:r>
            <a:endParaRPr lang="en-US" altLang="ja-JP" sz="1200" b="0" i="0" dirty="0">
              <a:solidFill>
                <a:srgbClr val="333333"/>
              </a:solidFill>
              <a:effectLst/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pPr algn="l"/>
            <a:r>
              <a:rPr kumimoji="1" lang="ja-JP" altLang="en-US" sz="12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　</a:t>
            </a:r>
          </a:p>
        </p:txBody>
      </p:sp>
      <p:cxnSp>
        <p:nvCxnSpPr>
          <p:cNvPr id="1032" name="直線コネクタ 1031">
            <a:extLst>
              <a:ext uri="{FF2B5EF4-FFF2-40B4-BE49-F238E27FC236}">
                <a16:creationId xmlns:a16="http://schemas.microsoft.com/office/drawing/2014/main" id="{AB3E38E5-EC6A-DACA-A29F-E893923EEEDF}"/>
              </a:ext>
            </a:extLst>
          </p:cNvPr>
          <p:cNvCxnSpPr>
            <a:cxnSpLocks/>
          </p:cNvCxnSpPr>
          <p:nvPr/>
        </p:nvCxnSpPr>
        <p:spPr>
          <a:xfrm flipV="1">
            <a:off x="4568171" y="6360601"/>
            <a:ext cx="983283" cy="687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直線コネクタ 1035">
            <a:extLst>
              <a:ext uri="{FF2B5EF4-FFF2-40B4-BE49-F238E27FC236}">
                <a16:creationId xmlns:a16="http://schemas.microsoft.com/office/drawing/2014/main" id="{F8879DC6-3F45-5400-9765-97FDEBDC5907}"/>
              </a:ext>
            </a:extLst>
          </p:cNvPr>
          <p:cNvCxnSpPr>
            <a:cxnSpLocks/>
          </p:cNvCxnSpPr>
          <p:nvPr/>
        </p:nvCxnSpPr>
        <p:spPr>
          <a:xfrm>
            <a:off x="5488773" y="6340476"/>
            <a:ext cx="262114" cy="26855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" name="直線コネクタ 1047">
            <a:extLst>
              <a:ext uri="{FF2B5EF4-FFF2-40B4-BE49-F238E27FC236}">
                <a16:creationId xmlns:a16="http://schemas.microsoft.com/office/drawing/2014/main" id="{97899925-4CC4-AB00-F8DC-81B7825B95B0}"/>
              </a:ext>
            </a:extLst>
          </p:cNvPr>
          <p:cNvCxnSpPr>
            <a:cxnSpLocks/>
          </p:cNvCxnSpPr>
          <p:nvPr/>
        </p:nvCxnSpPr>
        <p:spPr>
          <a:xfrm>
            <a:off x="5208386" y="6241613"/>
            <a:ext cx="0" cy="1417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1" name="テキスト ボックス 1050">
            <a:extLst>
              <a:ext uri="{FF2B5EF4-FFF2-40B4-BE49-F238E27FC236}">
                <a16:creationId xmlns:a16="http://schemas.microsoft.com/office/drawing/2014/main" id="{0BD5F4FD-BC72-1085-A9A5-3B6D5532B694}"/>
              </a:ext>
            </a:extLst>
          </p:cNvPr>
          <p:cNvSpPr txBox="1"/>
          <p:nvPr/>
        </p:nvSpPr>
        <p:spPr>
          <a:xfrm>
            <a:off x="6176609" y="6018245"/>
            <a:ext cx="646331" cy="230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人見街道</a:t>
            </a:r>
            <a:endParaRPr kumimoji="1" lang="ja-JP" altLang="en-US" sz="9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1052" name="テキスト ボックス 1051">
            <a:extLst>
              <a:ext uri="{FF2B5EF4-FFF2-40B4-BE49-F238E27FC236}">
                <a16:creationId xmlns:a16="http://schemas.microsoft.com/office/drawing/2014/main" id="{4B8B0B40-32E9-ABFA-9963-E43DC6841031}"/>
              </a:ext>
            </a:extLst>
          </p:cNvPr>
          <p:cNvSpPr txBox="1"/>
          <p:nvPr/>
        </p:nvSpPr>
        <p:spPr>
          <a:xfrm>
            <a:off x="4211942" y="6639539"/>
            <a:ext cx="6415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八王子へ</a:t>
            </a:r>
            <a:endParaRPr kumimoji="1" lang="ja-JP" altLang="en-US" sz="9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1053" name="テキスト ボックス 1052">
            <a:extLst>
              <a:ext uri="{FF2B5EF4-FFF2-40B4-BE49-F238E27FC236}">
                <a16:creationId xmlns:a16="http://schemas.microsoft.com/office/drawing/2014/main" id="{EC1CA9A6-2048-B242-CE78-C0E7E0DF2808}"/>
              </a:ext>
            </a:extLst>
          </p:cNvPr>
          <p:cNvSpPr txBox="1"/>
          <p:nvPr/>
        </p:nvSpPr>
        <p:spPr>
          <a:xfrm>
            <a:off x="5174610" y="5592675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9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ケアライン</a:t>
            </a:r>
            <a:endParaRPr lang="en-US" altLang="ja-JP" sz="900" b="1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kumimoji="1" lang="ja-JP" altLang="en-US" sz="9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アナベル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E33F265-AC36-5626-4D9E-C113BE391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812" y="5359003"/>
            <a:ext cx="5334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53932899-B6CF-0AF5-8A72-79FDF53064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3068" y="1291289"/>
            <a:ext cx="685859" cy="53344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1D60C24-E250-9430-DC73-2CACB5BF80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39712" y="1423032"/>
            <a:ext cx="754445" cy="68585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FABA740-8A7C-781E-9C2B-46AC36F7DD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87911" y="1796892"/>
            <a:ext cx="632515" cy="525826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1A736526-5612-A790-65F1-CE8BF2390F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40711" y="3544728"/>
            <a:ext cx="1028789" cy="723963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B13D5FCF-F8FB-4B94-6C03-6F4AF6DD82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78555" y="5334645"/>
            <a:ext cx="3961483" cy="168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4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FED64DE2-7205-3D98-08CB-BF655DBAD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8" y="3379188"/>
            <a:ext cx="4035397" cy="2463398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E21FD9B6-E7DD-79C6-6FB4-15D8B4452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4210"/>
            <a:ext cx="3925509" cy="2029707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EEAC3A9B-0573-A2CD-1BCC-F54CFB950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1817" y="4435064"/>
            <a:ext cx="2162346" cy="2422936"/>
          </a:xfrm>
          <a:prstGeom prst="rect">
            <a:avLst/>
          </a:prstGeom>
        </p:spPr>
      </p:pic>
      <p:sp>
        <p:nvSpPr>
          <p:cNvPr id="23" name="吹き出し: 円形 22">
            <a:extLst>
              <a:ext uri="{FF2B5EF4-FFF2-40B4-BE49-F238E27FC236}">
                <a16:creationId xmlns:a16="http://schemas.microsoft.com/office/drawing/2014/main" id="{FB468031-019E-8151-C9AC-4B823CB95E3C}"/>
              </a:ext>
            </a:extLst>
          </p:cNvPr>
          <p:cNvSpPr/>
          <p:nvPr/>
        </p:nvSpPr>
        <p:spPr>
          <a:xfrm>
            <a:off x="613599" y="135457"/>
            <a:ext cx="2192873" cy="1038664"/>
          </a:xfrm>
          <a:prstGeom prst="wedgeEllipseCallout">
            <a:avLst>
              <a:gd name="adj1" fmla="val 25962"/>
              <a:gd name="adj2" fmla="val 80915"/>
            </a:avLst>
          </a:prstGeom>
          <a:noFill/>
          <a:ln w="1905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介護で困った</a:t>
            </a:r>
            <a:r>
              <a:rPr kumimoji="1" lang="ja-JP" altLang="en-US" sz="1400" b="1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な。相談してみよう</a:t>
            </a:r>
            <a:r>
              <a:rPr kumimoji="1" lang="ja-JP" altLang="en-US" sz="1400" dirty="0">
                <a:solidFill>
                  <a:schemeClr val="tx1"/>
                </a:solidFill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。</a:t>
            </a:r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DD3A58B2-532C-AE4C-E644-2A3E5E9317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9915" y="1039550"/>
            <a:ext cx="3339034" cy="1411267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D3202F53-9527-93A8-F3A6-AE60DA4F458F}"/>
              </a:ext>
            </a:extLst>
          </p:cNvPr>
          <p:cNvSpPr txBox="1"/>
          <p:nvPr/>
        </p:nvSpPr>
        <p:spPr>
          <a:xfrm>
            <a:off x="422122" y="2973917"/>
            <a:ext cx="36656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まずはお気軽に、お電話でご相談ください</a:t>
            </a:r>
            <a:r>
              <a:rPr lang="ja-JP" altLang="en-US" sz="1400" dirty="0"/>
              <a:t>。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25F01016-3158-8875-B208-9741E37D6D05}"/>
              </a:ext>
            </a:extLst>
          </p:cNvPr>
          <p:cNvSpPr txBox="1"/>
          <p:nvPr/>
        </p:nvSpPr>
        <p:spPr>
          <a:xfrm>
            <a:off x="-136597" y="5892945"/>
            <a:ext cx="42271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400" dirty="0">
                <a:latin typeface="BIZ UDP明朝 Medium" panose="02020500000000000000" pitchFamily="18" charset="-128"/>
                <a:ea typeface="BIZ UDP明朝 Medium" panose="02020500000000000000" pitchFamily="18" charset="-128"/>
                <a:cs typeface="Calibri" panose="020F0502020204030204" pitchFamily="34" charset="0"/>
              </a:rPr>
              <a:t>ご訪問し、ご本人とご家族の状況をお伺いします。</a:t>
            </a:r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8EC669EB-4CC8-3E8D-917F-BBE1100E58C6}"/>
              </a:ext>
            </a:extLst>
          </p:cNvPr>
          <p:cNvSpPr/>
          <p:nvPr/>
        </p:nvSpPr>
        <p:spPr>
          <a:xfrm>
            <a:off x="4614933" y="230197"/>
            <a:ext cx="5524499" cy="4230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schemeClr val="tx1"/>
                </a:solidFill>
              </a:rPr>
              <a:t>介護保険介護保険サービスのご利用の流れ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371E0A93-2AA5-E019-ECF9-2DFFBF22BF72}"/>
              </a:ext>
            </a:extLst>
          </p:cNvPr>
          <p:cNvSpPr txBox="1"/>
          <p:nvPr/>
        </p:nvSpPr>
        <p:spPr>
          <a:xfrm>
            <a:off x="8179034" y="2716911"/>
            <a:ext cx="3029652" cy="276999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ja-JP" altLang="en-US" sz="1200" dirty="0"/>
              <a:t>ご</a:t>
            </a:r>
            <a:r>
              <a:rPr lang="ja-JP" altLang="en-US" sz="12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利用者とご家族の状態や状況を伺います。</a:t>
            </a:r>
          </a:p>
        </p:txBody>
      </p:sp>
      <p:sp>
        <p:nvSpPr>
          <p:cNvPr id="59" name="矢印: 下 58">
            <a:extLst>
              <a:ext uri="{FF2B5EF4-FFF2-40B4-BE49-F238E27FC236}">
                <a16:creationId xmlns:a16="http://schemas.microsoft.com/office/drawing/2014/main" id="{977C4D80-75F9-4C8B-B4CB-023AF0518BF0}"/>
              </a:ext>
            </a:extLst>
          </p:cNvPr>
          <p:cNvSpPr/>
          <p:nvPr/>
        </p:nvSpPr>
        <p:spPr>
          <a:xfrm>
            <a:off x="6262395" y="827047"/>
            <a:ext cx="180000" cy="216000"/>
          </a:xfrm>
          <a:prstGeom prst="downArrow">
            <a:avLst/>
          </a:prstGeom>
          <a:solidFill>
            <a:srgbClr val="2AE72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矢印: 下 61">
            <a:extLst>
              <a:ext uri="{FF2B5EF4-FFF2-40B4-BE49-F238E27FC236}">
                <a16:creationId xmlns:a16="http://schemas.microsoft.com/office/drawing/2014/main" id="{1C6ED619-0A54-74CC-5F28-0FCD83CE2509}"/>
              </a:ext>
            </a:extLst>
          </p:cNvPr>
          <p:cNvSpPr/>
          <p:nvPr/>
        </p:nvSpPr>
        <p:spPr>
          <a:xfrm>
            <a:off x="6262395" y="2379843"/>
            <a:ext cx="180000" cy="216000"/>
          </a:xfrm>
          <a:prstGeom prst="downArrow">
            <a:avLst/>
          </a:prstGeom>
          <a:solidFill>
            <a:srgbClr val="2AE72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矢印: 下 62">
            <a:extLst>
              <a:ext uri="{FF2B5EF4-FFF2-40B4-BE49-F238E27FC236}">
                <a16:creationId xmlns:a16="http://schemas.microsoft.com/office/drawing/2014/main" id="{B244D396-0FAD-F470-6CD4-5552037FC19F}"/>
              </a:ext>
            </a:extLst>
          </p:cNvPr>
          <p:cNvSpPr/>
          <p:nvPr/>
        </p:nvSpPr>
        <p:spPr>
          <a:xfrm>
            <a:off x="6262395" y="1626023"/>
            <a:ext cx="180000" cy="216000"/>
          </a:xfrm>
          <a:prstGeom prst="downArrow">
            <a:avLst/>
          </a:prstGeom>
          <a:solidFill>
            <a:srgbClr val="2AE72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矢印: 下 1023">
            <a:extLst>
              <a:ext uri="{FF2B5EF4-FFF2-40B4-BE49-F238E27FC236}">
                <a16:creationId xmlns:a16="http://schemas.microsoft.com/office/drawing/2014/main" id="{383112B4-EB3D-B666-C7E9-CB44FC2A8C00}"/>
              </a:ext>
            </a:extLst>
          </p:cNvPr>
          <p:cNvSpPr/>
          <p:nvPr/>
        </p:nvSpPr>
        <p:spPr>
          <a:xfrm>
            <a:off x="6262395" y="3077218"/>
            <a:ext cx="180000" cy="216000"/>
          </a:xfrm>
          <a:prstGeom prst="downArrow">
            <a:avLst/>
          </a:prstGeom>
          <a:solidFill>
            <a:srgbClr val="2AE72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矢印: 下 1024">
            <a:extLst>
              <a:ext uri="{FF2B5EF4-FFF2-40B4-BE49-F238E27FC236}">
                <a16:creationId xmlns:a16="http://schemas.microsoft.com/office/drawing/2014/main" id="{2B32D7D6-9758-E57B-085B-9A997C91B214}"/>
              </a:ext>
            </a:extLst>
          </p:cNvPr>
          <p:cNvSpPr/>
          <p:nvPr/>
        </p:nvSpPr>
        <p:spPr>
          <a:xfrm>
            <a:off x="6262395" y="3785882"/>
            <a:ext cx="180000" cy="216000"/>
          </a:xfrm>
          <a:prstGeom prst="downArrow">
            <a:avLst/>
          </a:prstGeom>
          <a:solidFill>
            <a:srgbClr val="2AE72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テキスト ボックス 1026">
            <a:extLst>
              <a:ext uri="{FF2B5EF4-FFF2-40B4-BE49-F238E27FC236}">
                <a16:creationId xmlns:a16="http://schemas.microsoft.com/office/drawing/2014/main" id="{5BFCDCD9-0524-9693-3201-EB641A1CD01C}"/>
              </a:ext>
            </a:extLst>
          </p:cNvPr>
          <p:cNvSpPr txBox="1"/>
          <p:nvPr/>
        </p:nvSpPr>
        <p:spPr>
          <a:xfrm>
            <a:off x="8179034" y="3311604"/>
            <a:ext cx="3193174" cy="646331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介護保険サービス事業所等のサービス内容</a:t>
            </a:r>
            <a:endParaRPr lang="en-US" altLang="ja-JP" sz="12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12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利用料金等の情報を提供します。ご利用者</a:t>
            </a:r>
            <a:endParaRPr lang="en-US" altLang="ja-JP" sz="12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12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ご家族にサービスを選んでいただきます。　　　　　　　　　　　　　　　　　　</a:t>
            </a:r>
          </a:p>
        </p:txBody>
      </p:sp>
      <p:sp>
        <p:nvSpPr>
          <p:cNvPr id="1029" name="テキスト ボックス 1028">
            <a:extLst>
              <a:ext uri="{FF2B5EF4-FFF2-40B4-BE49-F238E27FC236}">
                <a16:creationId xmlns:a16="http://schemas.microsoft.com/office/drawing/2014/main" id="{848CBFC3-0B7F-9C13-8695-76A32809F954}"/>
              </a:ext>
            </a:extLst>
          </p:cNvPr>
          <p:cNvSpPr txBox="1"/>
          <p:nvPr/>
        </p:nvSpPr>
        <p:spPr>
          <a:xfrm>
            <a:off x="8179034" y="4059102"/>
            <a:ext cx="3181885" cy="461665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ご利用者とご家族、サービス事業所等が集まり、ケアプランを確認し合意を得ます。</a:t>
            </a:r>
          </a:p>
        </p:txBody>
      </p:sp>
      <p:sp>
        <p:nvSpPr>
          <p:cNvPr id="1033" name="矢印: 下 1032">
            <a:extLst>
              <a:ext uri="{FF2B5EF4-FFF2-40B4-BE49-F238E27FC236}">
                <a16:creationId xmlns:a16="http://schemas.microsoft.com/office/drawing/2014/main" id="{7E2F540D-840B-FC98-4E3D-D2C14EF940F5}"/>
              </a:ext>
            </a:extLst>
          </p:cNvPr>
          <p:cNvSpPr/>
          <p:nvPr/>
        </p:nvSpPr>
        <p:spPr>
          <a:xfrm>
            <a:off x="6262395" y="4517124"/>
            <a:ext cx="180000" cy="216000"/>
          </a:xfrm>
          <a:prstGeom prst="downArrow">
            <a:avLst/>
          </a:prstGeom>
          <a:solidFill>
            <a:srgbClr val="2AE72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テキスト ボックス 1034">
            <a:extLst>
              <a:ext uri="{FF2B5EF4-FFF2-40B4-BE49-F238E27FC236}">
                <a16:creationId xmlns:a16="http://schemas.microsoft.com/office/drawing/2014/main" id="{DE43F82E-AE29-10E0-DD3A-7C643495B2E4}"/>
              </a:ext>
            </a:extLst>
          </p:cNvPr>
          <p:cNvSpPr txBox="1"/>
          <p:nvPr/>
        </p:nvSpPr>
        <p:spPr>
          <a:xfrm>
            <a:off x="4605115" y="6121841"/>
            <a:ext cx="40847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毎月１回訪問し、居宅サービス計画書の実施状況の</a:t>
            </a:r>
            <a:endParaRPr lang="en-US" altLang="ja-JP" sz="1200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12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把握やサービス事業所等との連絡・調整、居宅サー</a:t>
            </a:r>
            <a:endParaRPr lang="en-US" altLang="ja-JP" sz="120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  <a:p>
            <a:r>
              <a:rPr lang="ja-JP" altLang="en-US" sz="120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ビス</a:t>
            </a:r>
            <a:r>
              <a:rPr lang="ja-JP" altLang="en-US" sz="1200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計画書の見直し等を行います</a:t>
            </a:r>
          </a:p>
        </p:txBody>
      </p:sp>
      <p:sp>
        <p:nvSpPr>
          <p:cNvPr id="1052" name="矢印: 下 1051">
            <a:extLst>
              <a:ext uri="{FF2B5EF4-FFF2-40B4-BE49-F238E27FC236}">
                <a16:creationId xmlns:a16="http://schemas.microsoft.com/office/drawing/2014/main" id="{754FBE07-8350-80F9-6488-300CA3D2154A}"/>
              </a:ext>
            </a:extLst>
          </p:cNvPr>
          <p:cNvSpPr/>
          <p:nvPr/>
        </p:nvSpPr>
        <p:spPr>
          <a:xfrm>
            <a:off x="6266975" y="5304809"/>
            <a:ext cx="180000" cy="216000"/>
          </a:xfrm>
          <a:prstGeom prst="downArrow">
            <a:avLst/>
          </a:prstGeom>
          <a:solidFill>
            <a:srgbClr val="2AE72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四角形: 角を丸くする 1052">
            <a:extLst>
              <a:ext uri="{FF2B5EF4-FFF2-40B4-BE49-F238E27FC236}">
                <a16:creationId xmlns:a16="http://schemas.microsoft.com/office/drawing/2014/main" id="{6E89B49C-7AD4-DBC7-391F-77D657822CE3}"/>
              </a:ext>
            </a:extLst>
          </p:cNvPr>
          <p:cNvSpPr/>
          <p:nvPr/>
        </p:nvSpPr>
        <p:spPr>
          <a:xfrm>
            <a:off x="4626222" y="1147487"/>
            <a:ext cx="3406386" cy="3282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schemeClr val="tx1"/>
                </a:solidFill>
              </a:rPr>
              <a:t>ご利用者、ご家族からのご相談</a:t>
            </a:r>
            <a:endParaRPr kumimoji="1" lang="ja-JP" altLang="en-US" sz="1600" b="1" dirty="0"/>
          </a:p>
        </p:txBody>
      </p:sp>
      <p:sp>
        <p:nvSpPr>
          <p:cNvPr id="1054" name="四角形: 角を丸くする 1053">
            <a:extLst>
              <a:ext uri="{FF2B5EF4-FFF2-40B4-BE49-F238E27FC236}">
                <a16:creationId xmlns:a16="http://schemas.microsoft.com/office/drawing/2014/main" id="{080C64E9-7171-2035-053A-16501E372938}"/>
              </a:ext>
            </a:extLst>
          </p:cNvPr>
          <p:cNvSpPr/>
          <p:nvPr/>
        </p:nvSpPr>
        <p:spPr>
          <a:xfrm>
            <a:off x="4626222" y="1924807"/>
            <a:ext cx="3406386" cy="3282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schemeClr val="tx1"/>
                </a:solidFill>
              </a:rPr>
              <a:t>契約・要介護認定の確認</a:t>
            </a:r>
            <a:endParaRPr lang="ja-JP" altLang="en-US" sz="1600" b="1" dirty="0"/>
          </a:p>
        </p:txBody>
      </p:sp>
      <p:sp>
        <p:nvSpPr>
          <p:cNvPr id="1055" name="四角形: 角を丸くする 1054">
            <a:extLst>
              <a:ext uri="{FF2B5EF4-FFF2-40B4-BE49-F238E27FC236}">
                <a16:creationId xmlns:a16="http://schemas.microsoft.com/office/drawing/2014/main" id="{C33B5A50-C1CD-63C9-16C8-1022A6BD4D7D}"/>
              </a:ext>
            </a:extLst>
          </p:cNvPr>
          <p:cNvSpPr/>
          <p:nvPr/>
        </p:nvSpPr>
        <p:spPr>
          <a:xfrm>
            <a:off x="4611436" y="2645682"/>
            <a:ext cx="3406386" cy="3282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schemeClr val="tx1"/>
                </a:solidFill>
              </a:rPr>
              <a:t>ご利用者とご家族と面談</a:t>
            </a:r>
            <a:endParaRPr lang="en-US" altLang="ja-JP" sz="1600" b="1" dirty="0">
              <a:solidFill>
                <a:schemeClr val="tx1"/>
              </a:solidFill>
            </a:endParaRPr>
          </a:p>
        </p:txBody>
      </p:sp>
      <p:sp>
        <p:nvSpPr>
          <p:cNvPr id="1056" name="四角形: 角を丸くする 1055">
            <a:extLst>
              <a:ext uri="{FF2B5EF4-FFF2-40B4-BE49-F238E27FC236}">
                <a16:creationId xmlns:a16="http://schemas.microsoft.com/office/drawing/2014/main" id="{8B134385-154A-5A46-6BB9-B0FA563FD471}"/>
              </a:ext>
            </a:extLst>
          </p:cNvPr>
          <p:cNvSpPr/>
          <p:nvPr/>
        </p:nvSpPr>
        <p:spPr>
          <a:xfrm>
            <a:off x="4626222" y="3343979"/>
            <a:ext cx="3406386" cy="3282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schemeClr val="tx1"/>
                </a:solidFill>
              </a:rPr>
              <a:t>居宅サービス計画書</a:t>
            </a:r>
            <a:r>
              <a:rPr lang="ja-JP" altLang="en-US" sz="1200" b="1" dirty="0">
                <a:solidFill>
                  <a:schemeClr val="tx1"/>
                </a:solidFill>
              </a:rPr>
              <a:t>（ケアプラン）</a:t>
            </a:r>
            <a:endParaRPr lang="ja-JP" altLang="en-US" sz="1200" b="1" dirty="0"/>
          </a:p>
        </p:txBody>
      </p:sp>
      <p:sp>
        <p:nvSpPr>
          <p:cNvPr id="1057" name="四角形: 角を丸くする 1056">
            <a:extLst>
              <a:ext uri="{FF2B5EF4-FFF2-40B4-BE49-F238E27FC236}">
                <a16:creationId xmlns:a16="http://schemas.microsoft.com/office/drawing/2014/main" id="{A0D103E1-8C76-3DC2-F688-FA85328EA182}"/>
              </a:ext>
            </a:extLst>
          </p:cNvPr>
          <p:cNvSpPr/>
          <p:nvPr/>
        </p:nvSpPr>
        <p:spPr>
          <a:xfrm>
            <a:off x="4626222" y="4087432"/>
            <a:ext cx="3406386" cy="3282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schemeClr val="tx1"/>
                </a:solidFill>
              </a:rPr>
              <a:t>担当者会議の開催　　　　　　　　　　　　　　　　　　　　　　　　　　　　　　　　　　　</a:t>
            </a:r>
          </a:p>
        </p:txBody>
      </p:sp>
      <p:sp>
        <p:nvSpPr>
          <p:cNvPr id="1058" name="四角形: 角を丸くする 1057">
            <a:extLst>
              <a:ext uri="{FF2B5EF4-FFF2-40B4-BE49-F238E27FC236}">
                <a16:creationId xmlns:a16="http://schemas.microsoft.com/office/drawing/2014/main" id="{C1EF4F48-3D3E-27F1-3079-F3938A67ED93}"/>
              </a:ext>
            </a:extLst>
          </p:cNvPr>
          <p:cNvSpPr/>
          <p:nvPr/>
        </p:nvSpPr>
        <p:spPr>
          <a:xfrm>
            <a:off x="4626222" y="4842174"/>
            <a:ext cx="3406386" cy="3282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schemeClr val="tx1"/>
                </a:solidFill>
              </a:rPr>
              <a:t>介護保険サービス利用の開始</a:t>
            </a:r>
          </a:p>
        </p:txBody>
      </p:sp>
      <p:sp>
        <p:nvSpPr>
          <p:cNvPr id="1059" name="四角形: 角を丸くする 1058">
            <a:extLst>
              <a:ext uri="{FF2B5EF4-FFF2-40B4-BE49-F238E27FC236}">
                <a16:creationId xmlns:a16="http://schemas.microsoft.com/office/drawing/2014/main" id="{3A400212-71CC-CCF9-7429-F061A3131AE9}"/>
              </a:ext>
            </a:extLst>
          </p:cNvPr>
          <p:cNvSpPr/>
          <p:nvPr/>
        </p:nvSpPr>
        <p:spPr>
          <a:xfrm>
            <a:off x="4611436" y="5653364"/>
            <a:ext cx="3406386" cy="3282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schemeClr val="tx1"/>
                </a:solidFill>
              </a:rPr>
              <a:t>モニタリング訪問　</a:t>
            </a:r>
          </a:p>
        </p:txBody>
      </p:sp>
      <p:sp>
        <p:nvSpPr>
          <p:cNvPr id="1061" name="吹き出し: 円形 1060">
            <a:extLst>
              <a:ext uri="{FF2B5EF4-FFF2-40B4-BE49-F238E27FC236}">
                <a16:creationId xmlns:a16="http://schemas.microsoft.com/office/drawing/2014/main" id="{049B3513-939C-7F35-94DC-D72F8089F79D}"/>
              </a:ext>
            </a:extLst>
          </p:cNvPr>
          <p:cNvSpPr/>
          <p:nvPr/>
        </p:nvSpPr>
        <p:spPr>
          <a:xfrm>
            <a:off x="9172463" y="5023127"/>
            <a:ext cx="806157" cy="563364"/>
          </a:xfrm>
          <a:prstGeom prst="wedgeEllipseCallout">
            <a:avLst>
              <a:gd name="adj1" fmla="val 52166"/>
              <a:gd name="adj2" fmla="val 52964"/>
            </a:avLst>
          </a:prstGeom>
          <a:solidFill>
            <a:srgbClr val="FFFFFF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テキスト ボックス 1059">
            <a:extLst>
              <a:ext uri="{FF2B5EF4-FFF2-40B4-BE49-F238E27FC236}">
                <a16:creationId xmlns:a16="http://schemas.microsoft.com/office/drawing/2014/main" id="{60972B69-D067-1744-60E4-F758356C875C}"/>
              </a:ext>
            </a:extLst>
          </p:cNvPr>
          <p:cNvSpPr txBox="1"/>
          <p:nvPr/>
        </p:nvSpPr>
        <p:spPr>
          <a:xfrm>
            <a:off x="9237541" y="5125402"/>
            <a:ext cx="806157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助かるわ。ありがとう</a:t>
            </a:r>
          </a:p>
        </p:txBody>
      </p:sp>
    </p:spTree>
    <p:extLst>
      <p:ext uri="{BB962C8B-B14F-4D97-AF65-F5344CB8AC3E}">
        <p14:creationId xmlns:p14="http://schemas.microsoft.com/office/powerpoint/2010/main" val="1823556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2557</TotalTime>
  <Words>460</Words>
  <Application>Microsoft Office PowerPoint</Application>
  <PresentationFormat>ワイド画面</PresentationFormat>
  <Paragraphs>105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BIZ UDP明朝 Medium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実 斎藤</dc:creator>
  <cp:lastModifiedBy>千晶 齋藤</cp:lastModifiedBy>
  <cp:revision>14</cp:revision>
  <cp:lastPrinted>2024-10-15T03:55:37Z</cp:lastPrinted>
  <dcterms:created xsi:type="dcterms:W3CDTF">2024-08-10T12:19:01Z</dcterms:created>
  <dcterms:modified xsi:type="dcterms:W3CDTF">2024-10-19T03:15:29Z</dcterms:modified>
</cp:coreProperties>
</file>